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0" r:id="rId2"/>
    <p:sldId id="260" r:id="rId3"/>
    <p:sldId id="261" r:id="rId4"/>
    <p:sldId id="279" r:id="rId5"/>
    <p:sldId id="263" r:id="rId6"/>
    <p:sldId id="265" r:id="rId7"/>
    <p:sldId id="266" r:id="rId8"/>
    <p:sldId id="267" r:id="rId9"/>
    <p:sldId id="276" r:id="rId10"/>
    <p:sldId id="270" r:id="rId11"/>
    <p:sldId id="278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9165E-7036-4E0A-B4FD-80AE3C281B4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04347360-A7A8-4901-9DDC-56C192E61FF0}">
      <dgm:prSet phldrT="[Texto]" custT="1"/>
      <dgm:spPr/>
      <dgm:t>
        <a:bodyPr/>
        <a:lstStyle/>
        <a:p>
          <a:pPr algn="l"/>
          <a:r>
            <a:rPr lang="es-CO" sz="1400" dirty="0" smtClean="0"/>
            <a:t>Apropiación Social del Conocimiento</a:t>
          </a:r>
        </a:p>
        <a:p>
          <a:pPr algn="l"/>
          <a:r>
            <a:rPr lang="es-CO" sz="1400" dirty="0" smtClean="0"/>
            <a:t>Social </a:t>
          </a:r>
        </a:p>
        <a:p>
          <a:pPr algn="l"/>
          <a:r>
            <a:rPr lang="es-CO" sz="1400" dirty="0" smtClean="0"/>
            <a:t>Transferencia</a:t>
          </a:r>
          <a:endParaRPr lang="es-CO" sz="1400" dirty="0"/>
        </a:p>
      </dgm:t>
    </dgm:pt>
    <dgm:pt modelId="{A2D4F4DE-3527-4809-AAC3-4B36C153802F}" type="parTrans" cxnId="{E443EBCF-3FEF-491D-989E-5EC96C703E4D}">
      <dgm:prSet/>
      <dgm:spPr/>
      <dgm:t>
        <a:bodyPr/>
        <a:lstStyle/>
        <a:p>
          <a:endParaRPr lang="es-CO" sz="1400"/>
        </a:p>
      </dgm:t>
    </dgm:pt>
    <dgm:pt modelId="{5BA95206-3517-4208-8535-814A44DAD026}" type="sibTrans" cxnId="{E443EBCF-3FEF-491D-989E-5EC96C703E4D}">
      <dgm:prSet/>
      <dgm:spPr/>
      <dgm:t>
        <a:bodyPr/>
        <a:lstStyle/>
        <a:p>
          <a:endParaRPr lang="es-CO" sz="1400"/>
        </a:p>
      </dgm:t>
    </dgm:pt>
    <dgm:pt modelId="{FC454D5C-60FB-4794-8988-A055F3942633}">
      <dgm:prSet phldrT="[Texto]" custT="1"/>
      <dgm:spPr/>
      <dgm:t>
        <a:bodyPr/>
        <a:lstStyle/>
        <a:p>
          <a:r>
            <a:rPr lang="es-CO" sz="1400" dirty="0"/>
            <a:t>Ambiental.</a:t>
          </a:r>
        </a:p>
      </dgm:t>
    </dgm:pt>
    <dgm:pt modelId="{1EC6D366-9A00-44FA-8581-C9851A0CA693}" type="parTrans" cxnId="{B2CDDC41-AC43-4B85-BA87-63D12504FD1E}">
      <dgm:prSet/>
      <dgm:spPr/>
      <dgm:t>
        <a:bodyPr/>
        <a:lstStyle/>
        <a:p>
          <a:endParaRPr lang="es-CO" sz="1400"/>
        </a:p>
      </dgm:t>
    </dgm:pt>
    <dgm:pt modelId="{DECFC1C5-0113-42BD-9EED-EDDEA9AC82A9}" type="sibTrans" cxnId="{B2CDDC41-AC43-4B85-BA87-63D12504FD1E}">
      <dgm:prSet/>
      <dgm:spPr/>
      <dgm:t>
        <a:bodyPr/>
        <a:lstStyle/>
        <a:p>
          <a:endParaRPr lang="es-CO" sz="1400"/>
        </a:p>
      </dgm:t>
    </dgm:pt>
    <dgm:pt modelId="{6F0151E9-E3DD-4B7A-957B-D67DD45884FE}">
      <dgm:prSet phldrT="[Texto]" custT="1"/>
      <dgm:spPr/>
      <dgm:t>
        <a:bodyPr/>
        <a:lstStyle/>
        <a:p>
          <a:pPr algn="l"/>
          <a:r>
            <a:rPr lang="es-CO" sz="1400" dirty="0">
              <a:latin typeface="+mn-lt"/>
            </a:rPr>
            <a:t>Científicos y tecnológicos.</a:t>
          </a:r>
        </a:p>
        <a:p>
          <a:pPr algn="l"/>
          <a:r>
            <a:rPr lang="es-CO" sz="1400" dirty="0">
              <a:latin typeface="+mn-lt"/>
            </a:rPr>
            <a:t>Generación de  conocimiento disciplinar y científico.</a:t>
          </a:r>
          <a:endParaRPr lang="es-CO" sz="1400" dirty="0"/>
        </a:p>
      </dgm:t>
    </dgm:pt>
    <dgm:pt modelId="{FB6AC3AF-AFA5-4678-9A27-906F4FF41A43}" type="parTrans" cxnId="{3EF82DC2-05F9-460E-9F21-ED5E4D7F695B}">
      <dgm:prSet/>
      <dgm:spPr/>
      <dgm:t>
        <a:bodyPr/>
        <a:lstStyle/>
        <a:p>
          <a:endParaRPr lang="es-ES" sz="1400"/>
        </a:p>
      </dgm:t>
    </dgm:pt>
    <dgm:pt modelId="{1D7A56B8-0065-4F27-A4FC-4156D8233AD0}" type="sibTrans" cxnId="{3EF82DC2-05F9-460E-9F21-ED5E4D7F695B}">
      <dgm:prSet/>
      <dgm:spPr/>
      <dgm:t>
        <a:bodyPr/>
        <a:lstStyle/>
        <a:p>
          <a:endParaRPr lang="es-ES" sz="1400"/>
        </a:p>
      </dgm:t>
    </dgm:pt>
    <dgm:pt modelId="{5D5607A4-87D4-4197-A6B6-B713CBDABCC1}" type="pres">
      <dgm:prSet presAssocID="{CFE9165E-7036-4E0A-B4FD-80AE3C281B4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9B0D5D7-2A4D-43C6-96C9-1456AF7A51EE}" type="pres">
      <dgm:prSet presAssocID="{6F0151E9-E3DD-4B7A-957B-D67DD45884FE}" presName="comp" presStyleCnt="0"/>
      <dgm:spPr/>
    </dgm:pt>
    <dgm:pt modelId="{61AAF269-07E9-4587-A7E3-FE8506418C0D}" type="pres">
      <dgm:prSet presAssocID="{6F0151E9-E3DD-4B7A-957B-D67DD45884FE}" presName="box" presStyleLbl="node1" presStyleIdx="0" presStyleCnt="3" custScaleY="77924" custLinFactNeighborX="-602" custLinFactNeighborY="6912"/>
      <dgm:spPr/>
      <dgm:t>
        <a:bodyPr/>
        <a:lstStyle/>
        <a:p>
          <a:endParaRPr lang="es-CO"/>
        </a:p>
      </dgm:t>
    </dgm:pt>
    <dgm:pt modelId="{E19A39A8-0AE9-406E-8E23-CD6596704C50}" type="pres">
      <dgm:prSet presAssocID="{6F0151E9-E3DD-4B7A-957B-D67DD45884FE}" presName="img" presStyleLbl="fgImgPlace1" presStyleIdx="0" presStyleCnt="3" custScaleY="75042" custLinFactNeighborY="9002"/>
      <dgm:spPr>
        <a:blipFill rotWithShape="1">
          <a:blip xmlns:r="http://schemas.openxmlformats.org/officeDocument/2006/relationships" r:embed="rId1"/>
          <a:srcRect/>
          <a:stretch>
            <a:fillRect t="-2000" b="-2000"/>
          </a:stretch>
        </a:blipFill>
      </dgm:spPr>
      <dgm:t>
        <a:bodyPr/>
        <a:lstStyle/>
        <a:p>
          <a:endParaRPr lang="es-ES"/>
        </a:p>
      </dgm:t>
    </dgm:pt>
    <dgm:pt modelId="{7E88D34F-F32C-4CEC-8F66-139770417B34}" type="pres">
      <dgm:prSet presAssocID="{6F0151E9-E3DD-4B7A-957B-D67DD45884F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1CE121-0AA3-4181-8AB4-A301450D9B61}" type="pres">
      <dgm:prSet presAssocID="{1D7A56B8-0065-4F27-A4FC-4156D8233AD0}" presName="spacer" presStyleCnt="0"/>
      <dgm:spPr/>
    </dgm:pt>
    <dgm:pt modelId="{50DEA382-D4FB-4779-8E71-9780C03CFAAD}" type="pres">
      <dgm:prSet presAssocID="{04347360-A7A8-4901-9DDC-56C192E61FF0}" presName="comp" presStyleCnt="0"/>
      <dgm:spPr/>
    </dgm:pt>
    <dgm:pt modelId="{3790E535-EBB1-454D-B797-88A3DF570336}" type="pres">
      <dgm:prSet presAssocID="{04347360-A7A8-4901-9DDC-56C192E61FF0}" presName="box" presStyleLbl="node1" presStyleIdx="1" presStyleCnt="3" custScaleY="144300" custLinFactNeighborX="-296"/>
      <dgm:spPr/>
      <dgm:t>
        <a:bodyPr/>
        <a:lstStyle/>
        <a:p>
          <a:endParaRPr lang="es-CO"/>
        </a:p>
      </dgm:t>
    </dgm:pt>
    <dgm:pt modelId="{89CD5F80-49BD-4221-9390-41215D195F4B}" type="pres">
      <dgm:prSet presAssocID="{04347360-A7A8-4901-9DDC-56C192E61FF0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  <dgm:t>
        <a:bodyPr/>
        <a:lstStyle/>
        <a:p>
          <a:endParaRPr lang="es-ES"/>
        </a:p>
      </dgm:t>
    </dgm:pt>
    <dgm:pt modelId="{D2CB3414-BD99-45F3-8783-9F7734BA3F48}" type="pres">
      <dgm:prSet presAssocID="{04347360-A7A8-4901-9DDC-56C192E61FF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3613AF6-12CA-4E23-991D-EAAACDDABB04}" type="pres">
      <dgm:prSet presAssocID="{5BA95206-3517-4208-8535-814A44DAD026}" presName="spacer" presStyleCnt="0"/>
      <dgm:spPr/>
    </dgm:pt>
    <dgm:pt modelId="{90FF52F8-8F70-4633-B6D3-080587DCA086}" type="pres">
      <dgm:prSet presAssocID="{FC454D5C-60FB-4794-8988-A055F3942633}" presName="comp" presStyleCnt="0"/>
      <dgm:spPr/>
    </dgm:pt>
    <dgm:pt modelId="{64212EC8-E75C-4A1E-9823-11818FF3FAE6}" type="pres">
      <dgm:prSet presAssocID="{FC454D5C-60FB-4794-8988-A055F3942633}" presName="box" presStyleLbl="node1" presStyleIdx="2" presStyleCnt="3"/>
      <dgm:spPr/>
      <dgm:t>
        <a:bodyPr/>
        <a:lstStyle/>
        <a:p>
          <a:endParaRPr lang="es-CO"/>
        </a:p>
      </dgm:t>
    </dgm:pt>
    <dgm:pt modelId="{D9401F9A-6425-4D2D-A9FB-63ACCECA6871}" type="pres">
      <dgm:prSet presAssocID="{FC454D5C-60FB-4794-8988-A055F3942633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6000" b="-56000"/>
          </a:stretch>
        </a:blipFill>
      </dgm:spPr>
      <dgm:t>
        <a:bodyPr/>
        <a:lstStyle/>
        <a:p>
          <a:endParaRPr lang="es-ES"/>
        </a:p>
      </dgm:t>
    </dgm:pt>
    <dgm:pt modelId="{CEA2C654-A5B6-42F6-880A-864A13EC7166}" type="pres">
      <dgm:prSet presAssocID="{FC454D5C-60FB-4794-8988-A055F3942633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2CDDC41-AC43-4B85-BA87-63D12504FD1E}" srcId="{CFE9165E-7036-4E0A-B4FD-80AE3C281B4C}" destId="{FC454D5C-60FB-4794-8988-A055F3942633}" srcOrd="2" destOrd="0" parTransId="{1EC6D366-9A00-44FA-8581-C9851A0CA693}" sibTransId="{DECFC1C5-0113-42BD-9EED-EDDEA9AC82A9}"/>
    <dgm:cxn modelId="{DF2FB929-A0C7-4A6B-9E47-92A1F05BA813}" type="presOf" srcId="{04347360-A7A8-4901-9DDC-56C192E61FF0}" destId="{D2CB3414-BD99-45F3-8783-9F7734BA3F48}" srcOrd="1" destOrd="0" presId="urn:microsoft.com/office/officeart/2005/8/layout/vList4"/>
    <dgm:cxn modelId="{1A649D0A-B2A0-42D6-B1EC-7AA0BBE7C1F7}" type="presOf" srcId="{6F0151E9-E3DD-4B7A-957B-D67DD45884FE}" destId="{61AAF269-07E9-4587-A7E3-FE8506418C0D}" srcOrd="0" destOrd="0" presId="urn:microsoft.com/office/officeart/2005/8/layout/vList4"/>
    <dgm:cxn modelId="{60B9A7AD-A37D-47E6-A027-A20DFD28997E}" type="presOf" srcId="{CFE9165E-7036-4E0A-B4FD-80AE3C281B4C}" destId="{5D5607A4-87D4-4197-A6B6-B713CBDABCC1}" srcOrd="0" destOrd="0" presId="urn:microsoft.com/office/officeart/2005/8/layout/vList4"/>
    <dgm:cxn modelId="{9A47E794-DEFD-49F0-941A-C3B19ED13FE5}" type="presOf" srcId="{04347360-A7A8-4901-9DDC-56C192E61FF0}" destId="{3790E535-EBB1-454D-B797-88A3DF570336}" srcOrd="0" destOrd="0" presId="urn:microsoft.com/office/officeart/2005/8/layout/vList4"/>
    <dgm:cxn modelId="{E443EBCF-3FEF-491D-989E-5EC96C703E4D}" srcId="{CFE9165E-7036-4E0A-B4FD-80AE3C281B4C}" destId="{04347360-A7A8-4901-9DDC-56C192E61FF0}" srcOrd="1" destOrd="0" parTransId="{A2D4F4DE-3527-4809-AAC3-4B36C153802F}" sibTransId="{5BA95206-3517-4208-8535-814A44DAD026}"/>
    <dgm:cxn modelId="{46A847C0-9163-4D76-A97F-C5B901A5BB45}" type="presOf" srcId="{FC454D5C-60FB-4794-8988-A055F3942633}" destId="{64212EC8-E75C-4A1E-9823-11818FF3FAE6}" srcOrd="0" destOrd="0" presId="urn:microsoft.com/office/officeart/2005/8/layout/vList4"/>
    <dgm:cxn modelId="{BA314D6D-43D4-4533-A01C-D5E03F644E94}" type="presOf" srcId="{6F0151E9-E3DD-4B7A-957B-D67DD45884FE}" destId="{7E88D34F-F32C-4CEC-8F66-139770417B34}" srcOrd="1" destOrd="0" presId="urn:microsoft.com/office/officeart/2005/8/layout/vList4"/>
    <dgm:cxn modelId="{C8228486-84BC-4B0A-A505-921528C6DA5A}" type="presOf" srcId="{FC454D5C-60FB-4794-8988-A055F3942633}" destId="{CEA2C654-A5B6-42F6-880A-864A13EC7166}" srcOrd="1" destOrd="0" presId="urn:microsoft.com/office/officeart/2005/8/layout/vList4"/>
    <dgm:cxn modelId="{3EF82DC2-05F9-460E-9F21-ED5E4D7F695B}" srcId="{CFE9165E-7036-4E0A-B4FD-80AE3C281B4C}" destId="{6F0151E9-E3DD-4B7A-957B-D67DD45884FE}" srcOrd="0" destOrd="0" parTransId="{FB6AC3AF-AFA5-4678-9A27-906F4FF41A43}" sibTransId="{1D7A56B8-0065-4F27-A4FC-4156D8233AD0}"/>
    <dgm:cxn modelId="{44D992B5-C8BF-4DC7-A53A-89F319D9EC10}" type="presParOf" srcId="{5D5607A4-87D4-4197-A6B6-B713CBDABCC1}" destId="{F9B0D5D7-2A4D-43C6-96C9-1456AF7A51EE}" srcOrd="0" destOrd="0" presId="urn:microsoft.com/office/officeart/2005/8/layout/vList4"/>
    <dgm:cxn modelId="{6E283AF7-6F8F-497A-A476-DB12C0C77722}" type="presParOf" srcId="{F9B0D5D7-2A4D-43C6-96C9-1456AF7A51EE}" destId="{61AAF269-07E9-4587-A7E3-FE8506418C0D}" srcOrd="0" destOrd="0" presId="urn:microsoft.com/office/officeart/2005/8/layout/vList4"/>
    <dgm:cxn modelId="{2C9F6073-2F03-42A5-AD20-A74D6139459F}" type="presParOf" srcId="{F9B0D5D7-2A4D-43C6-96C9-1456AF7A51EE}" destId="{E19A39A8-0AE9-406E-8E23-CD6596704C50}" srcOrd="1" destOrd="0" presId="urn:microsoft.com/office/officeart/2005/8/layout/vList4"/>
    <dgm:cxn modelId="{A6C11751-6F2E-44F6-9450-64C70248EB7B}" type="presParOf" srcId="{F9B0D5D7-2A4D-43C6-96C9-1456AF7A51EE}" destId="{7E88D34F-F32C-4CEC-8F66-139770417B34}" srcOrd="2" destOrd="0" presId="urn:microsoft.com/office/officeart/2005/8/layout/vList4"/>
    <dgm:cxn modelId="{331A9BF4-0D3A-4755-B0F1-993F1D8C9D22}" type="presParOf" srcId="{5D5607A4-87D4-4197-A6B6-B713CBDABCC1}" destId="{F21CE121-0AA3-4181-8AB4-A301450D9B61}" srcOrd="1" destOrd="0" presId="urn:microsoft.com/office/officeart/2005/8/layout/vList4"/>
    <dgm:cxn modelId="{ADFE8539-16A5-4B77-9135-66EBC64AA480}" type="presParOf" srcId="{5D5607A4-87D4-4197-A6B6-B713CBDABCC1}" destId="{50DEA382-D4FB-4779-8E71-9780C03CFAAD}" srcOrd="2" destOrd="0" presId="urn:microsoft.com/office/officeart/2005/8/layout/vList4"/>
    <dgm:cxn modelId="{766C2EAA-3FDC-4444-A36B-AF86FA760FE3}" type="presParOf" srcId="{50DEA382-D4FB-4779-8E71-9780C03CFAAD}" destId="{3790E535-EBB1-454D-B797-88A3DF570336}" srcOrd="0" destOrd="0" presId="urn:microsoft.com/office/officeart/2005/8/layout/vList4"/>
    <dgm:cxn modelId="{8A306F00-E409-44ED-8400-D5BFA57B582E}" type="presParOf" srcId="{50DEA382-D4FB-4779-8E71-9780C03CFAAD}" destId="{89CD5F80-49BD-4221-9390-41215D195F4B}" srcOrd="1" destOrd="0" presId="urn:microsoft.com/office/officeart/2005/8/layout/vList4"/>
    <dgm:cxn modelId="{AD557A50-0C90-4E7E-A57E-8C1D58CE4EBB}" type="presParOf" srcId="{50DEA382-D4FB-4779-8E71-9780C03CFAAD}" destId="{D2CB3414-BD99-45F3-8783-9F7734BA3F48}" srcOrd="2" destOrd="0" presId="urn:microsoft.com/office/officeart/2005/8/layout/vList4"/>
    <dgm:cxn modelId="{30875509-399D-47A9-8D1B-F85D153AF59E}" type="presParOf" srcId="{5D5607A4-87D4-4197-A6B6-B713CBDABCC1}" destId="{53613AF6-12CA-4E23-991D-EAAACDDABB04}" srcOrd="3" destOrd="0" presId="urn:microsoft.com/office/officeart/2005/8/layout/vList4"/>
    <dgm:cxn modelId="{2704F9C5-0980-43D0-9CEF-468A02565769}" type="presParOf" srcId="{5D5607A4-87D4-4197-A6B6-B713CBDABCC1}" destId="{90FF52F8-8F70-4633-B6D3-080587DCA086}" srcOrd="4" destOrd="0" presId="urn:microsoft.com/office/officeart/2005/8/layout/vList4"/>
    <dgm:cxn modelId="{F29B4A3B-C98E-4A26-9BE4-0170EBB2DD13}" type="presParOf" srcId="{90FF52F8-8F70-4633-B6D3-080587DCA086}" destId="{64212EC8-E75C-4A1E-9823-11818FF3FAE6}" srcOrd="0" destOrd="0" presId="urn:microsoft.com/office/officeart/2005/8/layout/vList4"/>
    <dgm:cxn modelId="{8B2251A0-989D-4F2A-91B5-E4D0023B2679}" type="presParOf" srcId="{90FF52F8-8F70-4633-B6D3-080587DCA086}" destId="{D9401F9A-6425-4D2D-A9FB-63ACCECA6871}" srcOrd="1" destOrd="0" presId="urn:microsoft.com/office/officeart/2005/8/layout/vList4"/>
    <dgm:cxn modelId="{CA1D0AD3-AA7C-448C-8FCE-EF186003A318}" type="presParOf" srcId="{90FF52F8-8F70-4633-B6D3-080587DCA086}" destId="{CEA2C654-A5B6-42F6-880A-864A13EC716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AF269-07E9-4587-A7E3-FE8506418C0D}">
      <dsp:nvSpPr>
        <dsp:cNvPr id="0" name=""/>
        <dsp:cNvSpPr/>
      </dsp:nvSpPr>
      <dsp:spPr>
        <a:xfrm>
          <a:off x="0" y="85198"/>
          <a:ext cx="9254358" cy="9605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>
              <a:latin typeface="+mn-lt"/>
            </a:rPr>
            <a:t>Científicos y tecnológicos.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>
              <a:latin typeface="+mn-lt"/>
            </a:rPr>
            <a:t>Generación de  conocimiento disciplinar y científico.</a:t>
          </a:r>
          <a:endParaRPr lang="es-CO" sz="1400" kern="1200" dirty="0"/>
        </a:p>
      </dsp:txBody>
      <dsp:txXfrm>
        <a:off x="1974132" y="85198"/>
        <a:ext cx="7280225" cy="960500"/>
      </dsp:txXfrm>
    </dsp:sp>
    <dsp:sp modelId="{E19A39A8-0AE9-406E-8E23-CD6596704C50}">
      <dsp:nvSpPr>
        <dsp:cNvPr id="0" name=""/>
        <dsp:cNvSpPr/>
      </dsp:nvSpPr>
      <dsp:spPr>
        <a:xfrm>
          <a:off x="123261" y="199027"/>
          <a:ext cx="1850871" cy="73998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0E535-EBB1-454D-B797-88A3DF570336}">
      <dsp:nvSpPr>
        <dsp:cNvPr id="0" name=""/>
        <dsp:cNvSpPr/>
      </dsp:nvSpPr>
      <dsp:spPr>
        <a:xfrm>
          <a:off x="0" y="1083761"/>
          <a:ext cx="9254358" cy="1778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Apropiación Social del Conocimiento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Social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Transferencia</a:t>
          </a:r>
          <a:endParaRPr lang="es-CO" sz="1400" kern="1200" dirty="0"/>
        </a:p>
      </dsp:txBody>
      <dsp:txXfrm>
        <a:off x="1974132" y="1083761"/>
        <a:ext cx="7280225" cy="1778658"/>
      </dsp:txXfrm>
    </dsp:sp>
    <dsp:sp modelId="{89CD5F80-49BD-4221-9390-41215D195F4B}">
      <dsp:nvSpPr>
        <dsp:cNvPr id="0" name=""/>
        <dsp:cNvSpPr/>
      </dsp:nvSpPr>
      <dsp:spPr>
        <a:xfrm>
          <a:off x="123261" y="1480046"/>
          <a:ext cx="1850871" cy="9860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12EC8-E75C-4A1E-9823-11818FF3FAE6}">
      <dsp:nvSpPr>
        <dsp:cNvPr id="0" name=""/>
        <dsp:cNvSpPr/>
      </dsp:nvSpPr>
      <dsp:spPr>
        <a:xfrm>
          <a:off x="0" y="2985681"/>
          <a:ext cx="9254358" cy="1232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/>
            <a:t>Ambiental.</a:t>
          </a:r>
        </a:p>
      </dsp:txBody>
      <dsp:txXfrm>
        <a:off x="1974132" y="2985681"/>
        <a:ext cx="7280225" cy="1232611"/>
      </dsp:txXfrm>
    </dsp:sp>
    <dsp:sp modelId="{D9401F9A-6425-4D2D-A9FB-63ACCECA6871}">
      <dsp:nvSpPr>
        <dsp:cNvPr id="0" name=""/>
        <dsp:cNvSpPr/>
      </dsp:nvSpPr>
      <dsp:spPr>
        <a:xfrm>
          <a:off x="123261" y="3108942"/>
          <a:ext cx="1850871" cy="98608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6000" b="-5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FCA59-7C24-471B-98FD-2AB8C30A503D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7965D-8DFB-42B7-82D6-E40762CCA74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26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A62AD6-E518-44B1-B931-33EC2D3EE02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12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B6289-D27D-40B2-AA29-47948C799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C85620-6FE7-4C76-89CB-03B73B226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AA84FF-AB4D-425E-9DB2-26A13855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52B6B-5593-4048-BAA2-62CBFCE1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59941D-9D65-4EF7-80C5-09282F42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536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74121-6DDC-4FA5-86C4-483E6C1B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EC13DB5-0B95-4AE2-B1DD-BED30782A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75F398-2477-4A46-AB83-4D6FA1D43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497601-1EA2-4BF7-9C46-EA0A53EEF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205BC3-60D2-4170-AFE8-88CC9171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012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ABBD5F-2B6A-4183-BC2E-A0F5B34B0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9E6F22-1801-406C-BEDA-CDBF32C80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1F3C9-95F1-4851-A44D-C63BA169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7E9D0E-25B5-4926-8806-38629702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D32C1-B9BE-4576-9ED1-19F161AB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26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80B65-3AB7-48B5-B442-B99F6016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86526-E27C-4905-80CB-19DC927D4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409C6-8317-48F8-8FA8-6544D0082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DEF1ED-A0CB-4D92-816F-EA090F712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C2F89E-DF5B-41E2-A5A1-7B25A8113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Picture 5" descr="LogoUAN">
            <a:extLst>
              <a:ext uri="{FF2B5EF4-FFF2-40B4-BE49-F238E27FC236}">
                <a16:creationId xmlns:a16="http://schemas.microsoft.com/office/drawing/2014/main" id="{8AFEC631-67E5-4F23-9658-35E771586B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78" y="185738"/>
            <a:ext cx="1729268" cy="736048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19 Conector recto">
            <a:extLst>
              <a:ext uri="{FF2B5EF4-FFF2-40B4-BE49-F238E27FC236}">
                <a16:creationId xmlns:a16="http://schemas.microsoft.com/office/drawing/2014/main" id="{FB70582E-F0E5-4607-9073-04E6ABDE1875}"/>
              </a:ext>
            </a:extLst>
          </p:cNvPr>
          <p:cNvCxnSpPr/>
          <p:nvPr userDrawn="1"/>
        </p:nvCxnSpPr>
        <p:spPr>
          <a:xfrm>
            <a:off x="1989150" y="177641"/>
            <a:ext cx="0" cy="7360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5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6D091-9192-4A24-B1BF-64CB9798C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98C258-31B7-497B-ABD6-86457C9A7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693775-0E72-4C4E-A517-C5AECEC5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E2A8BD-1E0D-4650-9336-20154ADE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AAEAD-1F42-49E2-9226-5CB9D570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09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C04C9-592D-478C-AE3A-AE9C63A5C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6A279F-5E66-4FCD-A510-10205E53B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271A17-5915-4E59-B0F5-B3D61F065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A964E6-07DB-4174-B3D6-CF6E215F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9D1931-D4C5-43F5-AE9F-9C85D4D1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19BE51-3072-4CD2-9765-7672F37F7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76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04878-823C-4757-856A-2CFB7AA7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1CB00B-8090-4B99-8F58-CB22DC85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137F00-D567-44F8-B7B6-8C5CF66F3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3CDFFD-D1FE-4DE9-B8E7-1E3B66211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AAA172-EE4C-4532-9E84-4FDCB1F73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BA1A51-E4AE-4F64-B371-7C939A75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09674D-BCC2-4339-902C-CE3740F2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515436-B70A-431E-8509-E778E3D76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83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641CB-6EA1-46CB-A01E-8C82BED0E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111554-FECC-4C73-8D0C-85BB23A5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7354E3-EBAA-465C-AF1E-EA48D2B7D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98B07E-8ECD-494C-8A39-83AD0F34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59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E2729A-569C-4AB4-9FD3-59FBCF7C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108DB9-6E6F-4C1B-8DCB-873ECA954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CCD37A-E752-4112-9DB5-0B4773163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190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A7F99-6E69-4406-A05A-3F292D34A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363D28-8405-4C59-913C-67C1D7632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992240-3CE9-4DBD-AB08-0143AFCD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3445FB-8573-454F-BED1-60D3DF17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B291FD-82F6-4E58-A495-8732AE9C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1DFF22-5FDB-4C8F-85A2-66BCA3B1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02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969EC-6736-4DA8-B562-15EC32F58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DD63E7-7C51-4AE2-89E3-FDF3DDD7F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B3C322-6AFC-4FF7-AB25-08679E530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2412D-DF4F-4CEC-BFF5-78D410FF5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47918D-ABC3-47D0-9FDE-CD6DC5E7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EF7861-2F44-4DFE-9B8E-3E80DB00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23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53B296-E771-4E0A-AF2C-F7C561E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058562-B9C4-48B9-B6E9-8D5D537DE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E1746A-C926-4FC1-B942-C902A48EFF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D1AB-EB04-4BED-BB6F-BACFA228C947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A842F4-579F-427F-A5BB-EEF1B3A1AD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5A2B38-72D7-478A-BFEC-6F57B6362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E706-DF3C-4319-87DF-AF4968AEEA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5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652" y="758415"/>
            <a:ext cx="12054348" cy="1325563"/>
          </a:xfrm>
        </p:spPr>
        <p:txBody>
          <a:bodyPr>
            <a:normAutofit/>
          </a:bodyPr>
          <a:lstStyle/>
          <a:p>
            <a:pPr algn="ctr"/>
            <a:r>
              <a:rPr lang="es-CO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Indicaciones generales para la  presentación ante el Comité </a:t>
            </a:r>
            <a:r>
              <a:rPr lang="es-CO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de Ética</a:t>
            </a:r>
            <a:endParaRPr lang="es-CO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4465" y="2199250"/>
            <a:ext cx="11474245" cy="48898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b="1" dirty="0" smtClean="0"/>
              <a:t>1</a:t>
            </a:r>
            <a:r>
              <a:rPr lang="es-MX" b="1" dirty="0"/>
              <a:t>. Tiempo Total Asignado por Propuesta: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Se dispone de un máximo de </a:t>
            </a:r>
            <a:r>
              <a:rPr lang="es-MX" b="1" dirty="0"/>
              <a:t>15 minutos</a:t>
            </a:r>
            <a:r>
              <a:rPr lang="es-MX" dirty="0"/>
              <a:t> por cada propuesta.</a:t>
            </a:r>
          </a:p>
          <a:p>
            <a:pPr marL="0" indent="0">
              <a:buNone/>
            </a:pPr>
            <a:r>
              <a:rPr lang="es-MX" b="1" dirty="0"/>
              <a:t>2. Distribución del Tiempo:</a:t>
            </a:r>
            <a:endParaRPr lang="es-MX" dirty="0"/>
          </a:p>
          <a:p>
            <a:pPr marL="457200" lvl="1" indent="0">
              <a:buNone/>
            </a:pPr>
            <a:r>
              <a:rPr lang="es-MX" b="1" dirty="0"/>
              <a:t>Presentación de la Propuesta </a:t>
            </a:r>
            <a:r>
              <a:rPr lang="es-MX" b="1" dirty="0" smtClean="0"/>
              <a:t>(7 </a:t>
            </a:r>
            <a:r>
              <a:rPr lang="es-MX" b="1" dirty="0"/>
              <a:t>minutos):</a:t>
            </a:r>
            <a:r>
              <a:rPr lang="es-MX" dirty="0"/>
              <a:t> </a:t>
            </a:r>
          </a:p>
          <a:p>
            <a:pPr marL="914400" lvl="2" indent="0">
              <a:buNone/>
            </a:pPr>
            <a:r>
              <a:rPr lang="es-MX" sz="2100" dirty="0"/>
              <a:t>Tiempo asignado para la exposición oral de la propuesta por parte del investigador</a:t>
            </a:r>
            <a:r>
              <a:rPr lang="es-MX" sz="2100" dirty="0" smtClean="0"/>
              <a:t>. Se </a:t>
            </a:r>
            <a:r>
              <a:rPr lang="es-MX" sz="2100" dirty="0"/>
              <a:t>requiere concisión y claridad en la exposición.</a:t>
            </a:r>
          </a:p>
          <a:p>
            <a:pPr marL="457200" lvl="1" indent="0">
              <a:buNone/>
            </a:pPr>
            <a:r>
              <a:rPr lang="es-MX" b="1" dirty="0"/>
              <a:t>Sesión de Preguntas </a:t>
            </a:r>
            <a:r>
              <a:rPr lang="es-MX" b="1" dirty="0" smtClean="0"/>
              <a:t>(8 </a:t>
            </a:r>
            <a:r>
              <a:rPr lang="es-MX" b="1" dirty="0"/>
              <a:t>minutos):</a:t>
            </a:r>
            <a:r>
              <a:rPr lang="es-MX" dirty="0"/>
              <a:t> </a:t>
            </a:r>
          </a:p>
          <a:p>
            <a:pPr marL="914400" lvl="2" indent="0">
              <a:buNone/>
            </a:pPr>
            <a:r>
              <a:rPr lang="es-MX" sz="2100" dirty="0"/>
              <a:t>Tiempo destinado a la interacción con los miembros del Comité de Ética para resolver dudas o solicitar aclaraciones.</a:t>
            </a:r>
          </a:p>
          <a:p>
            <a:pPr marL="0" indent="0">
              <a:buNone/>
            </a:pPr>
            <a:r>
              <a:rPr lang="es-MX" b="1" dirty="0"/>
              <a:t>3. Manejo de Información Ética Detallada:</a:t>
            </a:r>
            <a:endParaRPr lang="es-MX" dirty="0"/>
          </a:p>
          <a:p>
            <a:pPr lvl="1"/>
            <a:r>
              <a:rPr lang="es-MX" sz="2100" b="1" dirty="0"/>
              <a:t>Anexos / Material de Soporte: </a:t>
            </a:r>
            <a:r>
              <a:rPr lang="es-MX" sz="2100" dirty="0"/>
              <a:t>La información ética específica y detallada (ej. formatos de consentimiento informado completos, descripción exhaustiva de toma de muestras en humanos, etc.) no debe incluirse </a:t>
            </a:r>
            <a:r>
              <a:rPr lang="es-MX" sz="2100" dirty="0"/>
              <a:t>en </a:t>
            </a:r>
            <a:r>
              <a:rPr lang="es-MX" sz="2100" dirty="0"/>
              <a:t>la presentación principal.</a:t>
            </a:r>
          </a:p>
          <a:p>
            <a:pPr lvl="1"/>
            <a:r>
              <a:rPr lang="es-MX" sz="2100" b="1" dirty="0"/>
              <a:t>Disponibilidad: </a:t>
            </a:r>
            <a:r>
              <a:rPr lang="es-MX" sz="2100" dirty="0"/>
              <a:t>Dichos documentos deben prepararse como anexos o material de soporte para ser consultados si el Comité los requiere durante la sesión de preguntas.</a:t>
            </a:r>
          </a:p>
          <a:p>
            <a:pPr marL="0" indent="0">
              <a:buNone/>
            </a:pPr>
            <a:r>
              <a:rPr lang="es-MX" b="1" dirty="0"/>
              <a:t>4. Recomendación General</a:t>
            </a:r>
            <a:r>
              <a:rPr lang="es-MX" b="1" dirty="0" smtClean="0"/>
              <a:t>: </a:t>
            </a:r>
            <a:r>
              <a:rPr lang="es-MX" dirty="0" smtClean="0"/>
              <a:t>Ajustarse </a:t>
            </a:r>
            <a:r>
              <a:rPr lang="es-MX" dirty="0"/>
              <a:t>estrictamente a los tiempos de presentación y preguntas.</a:t>
            </a:r>
          </a:p>
          <a:p>
            <a:pPr marL="0" indent="0">
              <a:buNone/>
            </a:pPr>
            <a:r>
              <a:rPr lang="es-MX" dirty="0"/>
              <a:t>Estar preparado para responder las consultas del Comité.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4867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777141" y="324615"/>
            <a:ext cx="69626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Cronograma general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19537" y="793974"/>
            <a:ext cx="236005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2400">
                <a:latin typeface="Arial" panose="020B0604020202020204" pitchFamily="34" charset="0"/>
              </a:rPr>
              <a:t/>
            </a:r>
            <a:br>
              <a:rPr lang="es-CO" altLang="es-CO" sz="2400">
                <a:latin typeface="Arial" panose="020B0604020202020204" pitchFamily="34" charset="0"/>
              </a:rPr>
            </a:br>
            <a:endParaRPr lang="es-CO" altLang="es-CO" sz="240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2400">
              <a:latin typeface="Arial" panose="020B0604020202020204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281468"/>
              </p:ext>
            </p:extLst>
          </p:nvPr>
        </p:nvGraphicFramePr>
        <p:xfrm>
          <a:off x="696900" y="1726165"/>
          <a:ext cx="10658455" cy="419837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32940">
                  <a:extLst>
                    <a:ext uri="{9D8B030D-6E8A-4147-A177-3AD203B41FA5}">
                      <a16:colId xmlns:a16="http://schemas.microsoft.com/office/drawing/2014/main" val="2051120909"/>
                    </a:ext>
                  </a:extLst>
                </a:gridCol>
                <a:gridCol w="3665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881884767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1276475537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3308025257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3334739895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684258955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3861123504"/>
                    </a:ext>
                  </a:extLst>
                </a:gridCol>
                <a:gridCol w="3749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3326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No. 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solidFill>
                            <a:schemeClr val="bg1"/>
                          </a:solidFill>
                          <a:effectLst/>
                        </a:rPr>
                        <a:t>Descripción</a:t>
                      </a:r>
                      <a:r>
                        <a:rPr lang="es-CO" sz="1800" baseline="0" dirty="0" smtClean="0">
                          <a:solidFill>
                            <a:schemeClr val="bg1"/>
                          </a:solidFill>
                          <a:effectLst/>
                        </a:rPr>
                        <a:t> de la </a:t>
                      </a:r>
                      <a:r>
                        <a:rPr lang="es-CO" sz="1800" dirty="0" smtClean="0">
                          <a:solidFill>
                            <a:schemeClr val="bg1"/>
                          </a:solidFill>
                          <a:effectLst/>
                        </a:rPr>
                        <a:t>Actividad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 gridSpan="1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solidFill>
                            <a:schemeClr val="bg1"/>
                          </a:solidFill>
                          <a:effectLst/>
                        </a:rPr>
                        <a:t>Mes</a:t>
                      </a:r>
                      <a:endParaRPr lang="es-ES" sz="1800" dirty="0" smtClean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 v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s-E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>
                        <a:alpha val="9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30758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97556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51788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68157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730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456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19537" y="793974"/>
            <a:ext cx="236005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altLang="es-CO" sz="2400">
                <a:latin typeface="Arial" panose="020B0604020202020204" pitchFamily="34" charset="0"/>
              </a:rPr>
              <a:t/>
            </a:r>
            <a:br>
              <a:rPr lang="es-CO" altLang="es-CO" sz="2400">
                <a:latin typeface="Arial" panose="020B0604020202020204" pitchFamily="34" charset="0"/>
              </a:rPr>
            </a:br>
            <a:endParaRPr lang="es-CO" altLang="es-CO" sz="240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CO" altLang="es-CO" sz="2400">
              <a:latin typeface="Arial" panose="020B0604020202020204" pitchFamily="34" charset="0"/>
            </a:endParaRPr>
          </a:p>
        </p:txBody>
      </p:sp>
      <p:sp>
        <p:nvSpPr>
          <p:cNvPr id="4" name="Rectángulo 1"/>
          <p:cNvSpPr/>
          <p:nvPr/>
        </p:nvSpPr>
        <p:spPr>
          <a:xfrm>
            <a:off x="2676437" y="447578"/>
            <a:ext cx="77064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Actividades* </a:t>
            </a:r>
            <a:r>
              <a:rPr lang="es-E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por investigador</a:t>
            </a:r>
            <a:endParaRPr lang="es-E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8639"/>
              </p:ext>
            </p:extLst>
          </p:nvPr>
        </p:nvGraphicFramePr>
        <p:xfrm>
          <a:off x="422789" y="1394138"/>
          <a:ext cx="10188494" cy="48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8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8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5845">
                  <a:extLst>
                    <a:ext uri="{9D8B030D-6E8A-4147-A177-3AD203B41FA5}">
                      <a16:colId xmlns:a16="http://schemas.microsoft.com/office/drawing/2014/main" val="2135606787"/>
                    </a:ext>
                  </a:extLst>
                </a:gridCol>
                <a:gridCol w="1516444">
                  <a:extLst>
                    <a:ext uri="{9D8B030D-6E8A-4147-A177-3AD203B41FA5}">
                      <a16:colId xmlns:a16="http://schemas.microsoft.com/office/drawing/2014/main" val="2594940032"/>
                    </a:ext>
                  </a:extLst>
                </a:gridCol>
              </a:tblGrid>
              <a:tr h="77629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Actividades*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baseline="0" dirty="0" smtClean="0"/>
                        <a:t>en las que participan los investigadores</a:t>
                      </a:r>
                      <a:endParaRPr lang="es-MX" sz="14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Investigador</a:t>
                      </a:r>
                      <a:r>
                        <a:rPr lang="es-MX" sz="1200" baseline="0" dirty="0" smtClean="0"/>
                        <a:t> Principal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baseline="0" dirty="0" smtClean="0"/>
                        <a:t>1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baseline="0" dirty="0" smtClean="0"/>
                        <a:t>2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baseline="0" dirty="0" smtClean="0"/>
                        <a:t>3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</a:t>
                      </a:r>
                      <a:r>
                        <a:rPr lang="es-MX" sz="1200" baseline="0" dirty="0" smtClean="0"/>
                        <a:t> </a:t>
                      </a:r>
                      <a:r>
                        <a:rPr lang="es-MX" sz="1200" baseline="0" dirty="0" smtClean="0"/>
                        <a:t>4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 5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Co-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Investigador 6</a:t>
                      </a:r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ctividad </a:t>
                      </a:r>
                      <a:r>
                        <a:rPr lang="es-MX" sz="1400" baseline="0" dirty="0" smtClean="0"/>
                        <a:t>1</a:t>
                      </a:r>
                      <a:endParaRPr lang="es-MX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ctividad 2</a:t>
                      </a:r>
                      <a:endParaRPr lang="es-MX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ctividad 3</a:t>
                      </a:r>
                      <a:endParaRPr lang="es-MX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Actividad 4</a:t>
                      </a:r>
                      <a:endParaRPr lang="es-MX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ctividad 5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Actividad 6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20492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Actividad 7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111275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Actividad 8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476281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Actividad 9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027005"/>
                  </a:ext>
                </a:extLst>
              </a:tr>
              <a:tr h="393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Actividad 10</a:t>
                      </a:r>
                      <a:endParaRPr kumimoji="0" lang="es-MX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8436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894735" y="6434222"/>
            <a:ext cx="4829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*Actividades descritas en el cronograma general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717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08645" y="2416514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CO" sz="44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Título de la Propuesta</a:t>
            </a:r>
            <a:endParaRPr lang="es-CO" sz="44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005797" y="5528659"/>
            <a:ext cx="6096000" cy="10310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3560" algn="ctr">
              <a:lnSpc>
                <a:spcPts val="2990"/>
              </a:lnSpc>
              <a:spcBef>
                <a:spcPts val="395"/>
              </a:spcBef>
              <a:spcAft>
                <a:spcPts val="0"/>
              </a:spcAft>
            </a:pPr>
            <a:r>
              <a:rPr lang="es-ES" sz="2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CONVOCATORIA INTERNA 2025 </a:t>
            </a:r>
            <a:endParaRPr lang="es-CO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Bef>
                <a:spcPts val="10"/>
              </a:spcBef>
              <a:spcAft>
                <a:spcPts val="0"/>
              </a:spcAft>
            </a:pPr>
            <a:r>
              <a:rPr lang="es-ES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PROYECTOS DE CIENCIA, TECNOLOGÍA, INNOVACIÓN Y CREACIÓN</a:t>
            </a:r>
            <a:endParaRPr lang="es-CO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9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9496" y="1069848"/>
            <a:ext cx="10981944" cy="5513832"/>
          </a:xfrm>
          <a:prstGeom prst="rect">
            <a:avLst/>
          </a:prstGeom>
        </p:spPr>
        <p:txBody>
          <a:bodyPr/>
          <a:lstStyle/>
          <a:p>
            <a:pPr lvl="0" algn="ctr">
              <a:buChar char="•"/>
            </a:pPr>
            <a:r>
              <a:rPr lang="es-CO" sz="40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Objetivo </a:t>
            </a:r>
            <a:r>
              <a:rPr lang="es-CO" sz="40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General:</a:t>
            </a:r>
          </a:p>
          <a:p>
            <a:pPr lvl="0" algn="l">
              <a:buChar char="•"/>
            </a:pPr>
            <a:endParaRPr lang="es-CO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lvl="0" algn="l">
              <a:buChar char="•"/>
            </a:pPr>
            <a:endParaRPr lang="es-CO" sz="3600" dirty="0" smtClean="0"/>
          </a:p>
          <a:p>
            <a:pPr lvl="0" algn="l">
              <a:buChar char="•"/>
            </a:pPr>
            <a:endParaRPr lang="es-CO" sz="3600" dirty="0" smtClean="0"/>
          </a:p>
          <a:p>
            <a:pPr lvl="0" algn="ctr">
              <a:buChar char="•"/>
            </a:pPr>
            <a:r>
              <a:rPr lang="es-CO" sz="40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Objetivos específicos:</a:t>
            </a:r>
            <a:endParaRPr lang="es-CO" sz="40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lvl="0" algn="ctr">
              <a:buChar char="•"/>
            </a:pPr>
            <a:endParaRPr lang="es-CO" sz="3200" dirty="0"/>
          </a:p>
        </p:txBody>
      </p:sp>
      <p:sp>
        <p:nvSpPr>
          <p:cNvPr id="4" name="Rectángulo 3"/>
          <p:cNvSpPr/>
          <p:nvPr/>
        </p:nvSpPr>
        <p:spPr>
          <a:xfrm>
            <a:off x="4658040" y="194220"/>
            <a:ext cx="27448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OBJETIVOS</a:t>
            </a:r>
            <a:endParaRPr lang="es-E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06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9496" y="1069848"/>
            <a:ext cx="10981944" cy="5513832"/>
          </a:xfrm>
          <a:prstGeom prst="rect">
            <a:avLst/>
          </a:prstGeom>
        </p:spPr>
        <p:txBody>
          <a:bodyPr/>
          <a:lstStyle/>
          <a:p>
            <a:pPr lvl="0" algn="l"/>
            <a:r>
              <a:rPr lang="es-CO" sz="2800" dirty="0" smtClean="0"/>
              <a:t>Entre otros aspectos, explicar cómo se da manejo a los siguiente aspectos:</a:t>
            </a:r>
          </a:p>
          <a:p>
            <a:pPr lvl="0" algn="l"/>
            <a:endParaRPr lang="es-CO" sz="28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CO" b="1" dirty="0" smtClean="0"/>
              <a:t>Metodología</a:t>
            </a:r>
            <a:endParaRPr lang="es-CO" dirty="0"/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Diseño del Estudio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Participantes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Instrumentos/Técnicas de </a:t>
            </a:r>
            <a:r>
              <a:rPr lang="es-CO" dirty="0" smtClean="0"/>
              <a:t>Recolección de información</a:t>
            </a:r>
            <a:endParaRPr lang="es-CO" dirty="0"/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Análisis y desarrollo</a:t>
            </a:r>
          </a:p>
          <a:p>
            <a:endParaRPr lang="es-CO" b="1" dirty="0" smtClean="0"/>
          </a:p>
          <a:p>
            <a:r>
              <a:rPr lang="es-CO" b="1" dirty="0" smtClean="0"/>
              <a:t>Aspectos Éticos (cuando aplique):</a:t>
            </a:r>
            <a:endParaRPr lang="es-CO" dirty="0"/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Consentimiento Informado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Confidencialidad/Anonimato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Gestión de Datos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Evaluación de Riesgos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s-CO" dirty="0"/>
              <a:t>Minimización de Riesgos</a:t>
            </a:r>
          </a:p>
          <a:p>
            <a:pPr lvl="0" algn="ctr"/>
            <a:endParaRPr lang="es-CO" sz="3200" dirty="0"/>
          </a:p>
        </p:txBody>
      </p:sp>
      <p:sp>
        <p:nvSpPr>
          <p:cNvPr id="4" name="Rectángulo 3"/>
          <p:cNvSpPr/>
          <p:nvPr/>
        </p:nvSpPr>
        <p:spPr>
          <a:xfrm>
            <a:off x="4590691" y="239940"/>
            <a:ext cx="3798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METODOLOGÍA</a:t>
            </a:r>
            <a:endParaRPr lang="es-E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991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95398" y="239940"/>
            <a:ext cx="49889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ENTIDADES</a:t>
            </a:r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ALIADAS</a:t>
            </a:r>
          </a:p>
        </p:txBody>
      </p:sp>
      <p:pic>
        <p:nvPicPr>
          <p:cNvPr id="9" name="Picture 5" descr="LogoUAN">
            <a:extLst>
              <a:ext uri="{FF2B5EF4-FFF2-40B4-BE49-F238E27FC236}">
                <a16:creationId xmlns:a16="http://schemas.microsoft.com/office/drawing/2014/main" id="{3FEC702C-A505-47D8-9C73-4F34EC531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0" y="4952951"/>
            <a:ext cx="2166410" cy="922114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8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21328" y="235497"/>
            <a:ext cx="69626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EQUIPO DE INVESTIGACIÓN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363482"/>
              </p:ext>
            </p:extLst>
          </p:nvPr>
        </p:nvGraphicFramePr>
        <p:xfrm>
          <a:off x="338328" y="1004938"/>
          <a:ext cx="11494007" cy="55695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0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6795">
                  <a:extLst>
                    <a:ext uri="{9D8B030D-6E8A-4147-A177-3AD203B41FA5}">
                      <a16:colId xmlns:a16="http://schemas.microsoft.com/office/drawing/2014/main" val="2733374802"/>
                    </a:ext>
                  </a:extLst>
                </a:gridCol>
                <a:gridCol w="1236434">
                  <a:extLst>
                    <a:ext uri="{9D8B030D-6E8A-4147-A177-3AD203B41FA5}">
                      <a16:colId xmlns:a16="http://schemas.microsoft.com/office/drawing/2014/main" val="2245184455"/>
                    </a:ext>
                  </a:extLst>
                </a:gridCol>
                <a:gridCol w="1236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96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 smtClean="0">
                          <a:effectLst/>
                        </a:rPr>
                        <a:t>No.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Nombre del Investigador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Título Profesional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Nivel</a:t>
                      </a:r>
                      <a:r>
                        <a:rPr lang="es-CO" sz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s-CO" sz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Formación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Sede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effectLst/>
                        </a:rPr>
                        <a:t>Rol en </a:t>
                      </a:r>
                      <a:r>
                        <a:rPr lang="es-CO" sz="1200" dirty="0" smtClean="0">
                          <a:effectLst/>
                        </a:rPr>
                        <a:t>el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 smtClean="0">
                          <a:effectLst/>
                        </a:rPr>
                        <a:t> </a:t>
                      </a:r>
                      <a:r>
                        <a:rPr lang="es-CO" sz="1200" dirty="0">
                          <a:effectLst/>
                        </a:rPr>
                        <a:t>proyecto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Dedicación en Horas /Semana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Grupo de Investigación</a:t>
                      </a: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Entidad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effectLst/>
                        </a:rPr>
                        <a:t>1</a:t>
                      </a: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2</a:t>
                      </a: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s-CO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3</a:t>
                      </a:r>
                      <a:endParaRPr lang="es-CO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</a:t>
                      </a:r>
                      <a:endParaRPr lang="es-CO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5</a:t>
                      </a:r>
                      <a:endParaRPr lang="es-CO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6</a:t>
                      </a: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CO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es-CO" sz="12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es-CO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0473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61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1987" y="324657"/>
            <a:ext cx="696269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COMPROMISOS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389098"/>
              </p:ext>
            </p:extLst>
          </p:nvPr>
        </p:nvGraphicFramePr>
        <p:xfrm>
          <a:off x="402336" y="1698766"/>
          <a:ext cx="11064240" cy="450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492"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ASPECTO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/>
                        <a:t>RESULTADO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404">
                <a:tc>
                  <a:txBody>
                    <a:bodyPr/>
                    <a:lstStyle/>
                    <a:p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Proyectos de investigación en el aula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CO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583">
                <a:tc>
                  <a:txBody>
                    <a:bodyPr/>
                    <a:lstStyle/>
                    <a:p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Productos de nuevo conocimiento de alto impacto 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CO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7583">
                <a:tc>
                  <a:txBody>
                    <a:bodyPr/>
                    <a:lstStyle/>
                    <a:p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Productos de nuevo conocimiento de impacto intermedio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O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7583">
                <a:tc>
                  <a:txBody>
                    <a:bodyPr/>
                    <a:lstStyle/>
                    <a:p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Vinculación formal de semilleros de investigación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583">
                <a:tc>
                  <a:txBody>
                    <a:bodyPr/>
                    <a:lstStyle/>
                    <a:p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Una obra, diseño o producto resultante de un proceso creativo (cuándo aplique)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737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80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7513" y="247539"/>
            <a:ext cx="50078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IMPACTO ESPERADO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080656488"/>
              </p:ext>
            </p:extLst>
          </p:nvPr>
        </p:nvGraphicFramePr>
        <p:xfrm>
          <a:off x="1518947" y="1592317"/>
          <a:ext cx="9254358" cy="4221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54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14652" y="499320"/>
            <a:ext cx="865075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PRESUPUESTO </a:t>
            </a:r>
            <a:r>
              <a:rPr lang="es-E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(en miles de pesos)</a:t>
            </a:r>
            <a:endParaRPr lang="es-E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361048"/>
              </p:ext>
            </p:extLst>
          </p:nvPr>
        </p:nvGraphicFramePr>
        <p:xfrm>
          <a:off x="393190" y="1344170"/>
          <a:ext cx="11000235" cy="4992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4612">
                  <a:extLst>
                    <a:ext uri="{9D8B030D-6E8A-4147-A177-3AD203B41FA5}">
                      <a16:colId xmlns:a16="http://schemas.microsoft.com/office/drawing/2014/main" val="439841868"/>
                    </a:ext>
                  </a:extLst>
                </a:gridCol>
                <a:gridCol w="642752">
                  <a:extLst>
                    <a:ext uri="{9D8B030D-6E8A-4147-A177-3AD203B41FA5}">
                      <a16:colId xmlns:a16="http://schemas.microsoft.com/office/drawing/2014/main" val="2594308071"/>
                    </a:ext>
                  </a:extLst>
                </a:gridCol>
                <a:gridCol w="569295">
                  <a:extLst>
                    <a:ext uri="{9D8B030D-6E8A-4147-A177-3AD203B41FA5}">
                      <a16:colId xmlns:a16="http://schemas.microsoft.com/office/drawing/2014/main" val="3996934754"/>
                    </a:ext>
                  </a:extLst>
                </a:gridCol>
                <a:gridCol w="642752">
                  <a:extLst>
                    <a:ext uri="{9D8B030D-6E8A-4147-A177-3AD203B41FA5}">
                      <a16:colId xmlns:a16="http://schemas.microsoft.com/office/drawing/2014/main" val="2381174510"/>
                    </a:ext>
                  </a:extLst>
                </a:gridCol>
                <a:gridCol w="642752">
                  <a:extLst>
                    <a:ext uri="{9D8B030D-6E8A-4147-A177-3AD203B41FA5}">
                      <a16:colId xmlns:a16="http://schemas.microsoft.com/office/drawing/2014/main" val="3827941941"/>
                    </a:ext>
                  </a:extLst>
                </a:gridCol>
                <a:gridCol w="771301">
                  <a:extLst>
                    <a:ext uri="{9D8B030D-6E8A-4147-A177-3AD203B41FA5}">
                      <a16:colId xmlns:a16="http://schemas.microsoft.com/office/drawing/2014/main" val="4038360330"/>
                    </a:ext>
                  </a:extLst>
                </a:gridCol>
                <a:gridCol w="752938">
                  <a:extLst>
                    <a:ext uri="{9D8B030D-6E8A-4147-A177-3AD203B41FA5}">
                      <a16:colId xmlns:a16="http://schemas.microsoft.com/office/drawing/2014/main" val="2783245434"/>
                    </a:ext>
                  </a:extLst>
                </a:gridCol>
                <a:gridCol w="697845">
                  <a:extLst>
                    <a:ext uri="{9D8B030D-6E8A-4147-A177-3AD203B41FA5}">
                      <a16:colId xmlns:a16="http://schemas.microsoft.com/office/drawing/2014/main" val="465286030"/>
                    </a:ext>
                  </a:extLst>
                </a:gridCol>
                <a:gridCol w="661116">
                  <a:extLst>
                    <a:ext uri="{9D8B030D-6E8A-4147-A177-3AD203B41FA5}">
                      <a16:colId xmlns:a16="http://schemas.microsoft.com/office/drawing/2014/main" val="930237757"/>
                    </a:ext>
                  </a:extLst>
                </a:gridCol>
                <a:gridCol w="679480">
                  <a:extLst>
                    <a:ext uri="{9D8B030D-6E8A-4147-A177-3AD203B41FA5}">
                      <a16:colId xmlns:a16="http://schemas.microsoft.com/office/drawing/2014/main" val="1422787153"/>
                    </a:ext>
                  </a:extLst>
                </a:gridCol>
                <a:gridCol w="679480">
                  <a:extLst>
                    <a:ext uri="{9D8B030D-6E8A-4147-A177-3AD203B41FA5}">
                      <a16:colId xmlns:a16="http://schemas.microsoft.com/office/drawing/2014/main" val="1907339112"/>
                    </a:ext>
                  </a:extLst>
                </a:gridCol>
                <a:gridCol w="679480">
                  <a:extLst>
                    <a:ext uri="{9D8B030D-6E8A-4147-A177-3AD203B41FA5}">
                      <a16:colId xmlns:a16="http://schemas.microsoft.com/office/drawing/2014/main" val="2486324251"/>
                    </a:ext>
                  </a:extLst>
                </a:gridCol>
                <a:gridCol w="918216">
                  <a:extLst>
                    <a:ext uri="{9D8B030D-6E8A-4147-A177-3AD203B41FA5}">
                      <a16:colId xmlns:a16="http://schemas.microsoft.com/office/drawing/2014/main" val="3605468468"/>
                    </a:ext>
                  </a:extLst>
                </a:gridCol>
                <a:gridCol w="918216">
                  <a:extLst>
                    <a:ext uri="{9D8B030D-6E8A-4147-A177-3AD203B41FA5}">
                      <a16:colId xmlns:a16="http://schemas.microsoft.com/office/drawing/2014/main" val="4157103920"/>
                    </a:ext>
                  </a:extLst>
                </a:gridCol>
              </a:tblGrid>
              <a:tr h="75280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PRESUPUESTO GLOBAL (Miles de pesos)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Financiación </a:t>
                      </a:r>
                      <a:endParaRPr lang="es-CO" sz="14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s-C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UAN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Cofinanciación</a:t>
                      </a: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Entidad 1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Cofinanciación </a:t>
                      </a:r>
                      <a:endParaRPr lang="es-CO" sz="12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Entidad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Cofinanciación </a:t>
                      </a:r>
                      <a:endParaRPr lang="es-CO" sz="12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Entidad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Cofinanciación</a:t>
                      </a: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Entidad 4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Financiación Total Proyecto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20085192"/>
                  </a:ext>
                </a:extLst>
              </a:tr>
              <a:tr h="7456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RUBROS 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206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 de la Institución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 de </a:t>
                      </a:r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Institución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 de </a:t>
                      </a:r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Institución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Nombre de </a:t>
                      </a:r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</a:p>
                    <a:p>
                      <a:pPr algn="ctr" fontAlgn="ctr"/>
                      <a:r>
                        <a:rPr lang="es-CO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Institución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992734"/>
                  </a:ext>
                </a:extLst>
              </a:tr>
              <a:tr h="5255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Especie  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Efectivo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b="1" u="none" strike="noStrike" dirty="0">
                          <a:effectLst/>
                        </a:rPr>
                        <a:t>TOTAL</a:t>
                      </a:r>
                      <a:endParaRPr lang="es-CO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29501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Personal en Planta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7873449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Equipos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8728175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Materiales e insumos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86364040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Salidas de campo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87786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Servicios técnicos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6720582"/>
                  </a:ext>
                </a:extLst>
              </a:tr>
              <a:tr h="340890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Software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64400408"/>
                  </a:ext>
                </a:extLst>
              </a:tr>
              <a:tr h="568151">
                <a:tc>
                  <a:txBody>
                    <a:bodyPr/>
                    <a:lstStyle/>
                    <a:p>
                      <a:pPr marL="182563" lvl="1" indent="0" algn="l" fontAlgn="t"/>
                      <a:r>
                        <a:rPr lang="es-CO" sz="1200" b="1" u="none" strike="noStrike" dirty="0">
                          <a:effectLst/>
                        </a:rPr>
                        <a:t>Talleres, reuniones, foros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6628199"/>
                  </a:ext>
                </a:extLst>
              </a:tr>
              <a:tr h="355094">
                <a:tc>
                  <a:txBody>
                    <a:bodyPr/>
                    <a:lstStyle/>
                    <a:p>
                      <a:pPr lvl="1" algn="l" fontAlgn="t"/>
                      <a:r>
                        <a:rPr lang="es-CO" sz="1200" b="1" u="none" strike="noStrike" dirty="0">
                          <a:effectLst/>
                        </a:rPr>
                        <a:t>TOTAL 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>
                          <a:effectLst/>
                        </a:rPr>
                        <a:t> 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 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26903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82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>
        <a:spAutoFit/>
      </a:bodyPr>
      <a:lstStyle>
        <a:defPPr marL="543560" algn="ctr">
          <a:lnSpc>
            <a:spcPts val="2990"/>
          </a:lnSpc>
          <a:spcBef>
            <a:spcPts val="395"/>
          </a:spcBef>
          <a:spcAft>
            <a:spcPts val="0"/>
          </a:spcAft>
          <a:defRPr sz="2400" b="1" dirty="0">
            <a:solidFill>
              <a:srgbClr val="002060"/>
            </a:solidFill>
            <a:latin typeface="Calibri" panose="020F0502020204030204" pitchFamily="34" charset="0"/>
            <a:ea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4684</TotalTime>
  <Words>540</Words>
  <Application>Microsoft Office PowerPoint</Application>
  <PresentationFormat>Panorámica</PresentationFormat>
  <Paragraphs>278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Tema de Office</vt:lpstr>
      <vt:lpstr>Indicaciones generales para la  presentación ante el Comité de Ética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Alfonso Parra Rodriguez</dc:creator>
  <cp:lastModifiedBy>Andres Salguero</cp:lastModifiedBy>
  <cp:revision>41</cp:revision>
  <dcterms:created xsi:type="dcterms:W3CDTF">2018-04-10T21:27:59Z</dcterms:created>
  <dcterms:modified xsi:type="dcterms:W3CDTF">2025-04-02T19:45:26Z</dcterms:modified>
</cp:coreProperties>
</file>